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forword.wikispaces.com/IGCSE+Language+Examination+Skills" TargetMode="External"/><Relationship Id="rId3" Type="http://schemas.openxmlformats.org/officeDocument/2006/relationships/hyperlink" Target="https://sites.google.com/site/mrrobertsenglish/" TargetMode="External"/><Relationship Id="rId7" Type="http://schemas.openxmlformats.org/officeDocument/2006/relationships/hyperlink" Target="https://igcse1english.wordpress.com/category/paper-2-question-2-writers-effect/" TargetMode="External"/><Relationship Id="rId2" Type="http://schemas.openxmlformats.org/officeDocument/2006/relationships/hyperlink" Target="http://furman.weebly.com/pre-aiceaice-program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vaparekh-igcsehelp.wikispaces.com/English+Language" TargetMode="External"/><Relationship Id="rId5" Type="http://schemas.openxmlformats.org/officeDocument/2006/relationships/hyperlink" Target="http://huckle-english.wikispaces.com/IGCSE+English+First+Language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://kiitislibrary.weebly.com/igcse-english.html" TargetMode="External"/><Relationship Id="rId9" Type="http://schemas.openxmlformats.org/officeDocument/2006/relationships/hyperlink" Target="http://henriksenenglish.wikispaces.com/IGCS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xa.showmyhomework.co.uk/school/homeworks/1981057-english-lit-poetry-analysis" TargetMode="External"/><Relationship Id="rId3" Type="http://schemas.openxmlformats.org/officeDocument/2006/relationships/hyperlink" Target="http://www.englishbiz.co.uk/" TargetMode="External"/><Relationship Id="rId7" Type="http://schemas.openxmlformats.org/officeDocument/2006/relationships/hyperlink" Target="https://thekneelandnexus.wordpress.com/igcse-english-literature/" TargetMode="External"/><Relationship Id="rId12" Type="http://schemas.openxmlformats.org/officeDocument/2006/relationships/image" Target="../media/image19.png"/><Relationship Id="rId2" Type="http://schemas.openxmlformats.org/officeDocument/2006/relationships/hyperlink" Target="http://thedimofdawn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skempthorne.weebly.com/poetry-songs-of-ourselves-part-4.html" TargetMode="External"/><Relationship Id="rId11" Type="http://schemas.openxmlformats.org/officeDocument/2006/relationships/hyperlink" Target="https://www.youtube.com/playlist?list=PLJQeMYLfuzXfgc4Tw1Yt9L7f-2kyftVyS" TargetMode="External"/><Relationship Id="rId5" Type="http://schemas.openxmlformats.org/officeDocument/2006/relationships/hyperlink" Target="https://thekneelandnexus.wordpress.com/category/igcse-english-lit/" TargetMode="External"/><Relationship Id="rId10" Type="http://schemas.openxmlformats.org/officeDocument/2006/relationships/hyperlink" Target="http://divaparekh-igcsehelp.wikispaces.com/English+Literature" TargetMode="External"/><Relationship Id="rId4" Type="http://schemas.openxmlformats.org/officeDocument/2006/relationships/hyperlink" Target="http://igcsey2englishwithmrslee.blogspot.com/2013/04/literature-0500-exam-study-guide.html" TargetMode="External"/><Relationship Id="rId9" Type="http://schemas.openxmlformats.org/officeDocument/2006/relationships/hyperlink" Target="http://literature-igcse.weebly.com/analysis3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kneelandnexus.wordpress.com/2013/08/07/aice-english-language-882013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sheltonm.com/id3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enriksenenglish.wikispaces.com/Writing+Skills+and+Techniques" TargetMode="External"/><Relationship Id="rId5" Type="http://schemas.openxmlformats.org/officeDocument/2006/relationships/hyperlink" Target="http://www.aicegladiators.com/language.html" TargetMode="External"/><Relationship Id="rId4" Type="http://schemas.openxmlformats.org/officeDocument/2006/relationships/hyperlink" Target="http://ohsransom.webs.com/aicelanguage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kneelandnexus.wordpress.com/as-english-literature/" TargetMode="External"/><Relationship Id="rId2" Type="http://schemas.openxmlformats.org/officeDocument/2006/relationships/hyperlink" Target="http://divaparekh-igcsehelp.wikispaces.com/English+Literatur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hyperlink" Target="http://www.aicegladiators.com/literature.html" TargetMode="External"/><Relationship Id="rId4" Type="http://schemas.openxmlformats.org/officeDocument/2006/relationships/hyperlink" Target="http://classjump.com/d/donohue/?what=classes&amp;class=10298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etesmediablog.blogspot.co.uk/2012_04_01_archive.html" TargetMode="External"/><Relationship Id="rId2" Type="http://schemas.openxmlformats.org/officeDocument/2006/relationships/hyperlink" Target="https://thekneelandnexus.wordpress.com/as-media-studie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://www.teachit.co.uk/media-studi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ah.karoo.net/corestudies.htm" TargetMode="External"/><Relationship Id="rId2" Type="http://schemas.openxmlformats.org/officeDocument/2006/relationships/hyperlink" Target="http://quizlet.com/23463991/aice-psychology-study-guide-20-studies-flash-card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://aicepsych.weebly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ociology.tranteaches.com/about-aice-sociology/" TargetMode="External"/><Relationship Id="rId2" Type="http://schemas.openxmlformats.org/officeDocument/2006/relationships/hyperlink" Target="http://classjump.com/d/donohue/?what=classes&amp;class=14978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www.asanet.org/introtosociology/TeacherResources/RelevantResourceTabl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heglobalpen.com/gp-literature/" TargetMode="External"/><Relationship Id="rId2" Type="http://schemas.openxmlformats.org/officeDocument/2006/relationships/hyperlink" Target="http://www.aicegladiators.com/gen-paper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://thegpindie.com/2014/05/05/gp-exam-study-here/" TargetMode="External"/><Relationship Id="rId4" Type="http://schemas.openxmlformats.org/officeDocument/2006/relationships/hyperlink" Target="http://generalpaper8004.wikispaces.com/G.P.+Home+Pa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furman.weebly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gchsaice.weebly.com/" TargetMode="External"/><Relationship Id="rId2" Type="http://schemas.openxmlformats.org/officeDocument/2006/relationships/hyperlink" Target="http://teams.collierschools.com/sites/ci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guest2503b46/global-perspectives-website-resource-list-1800258" TargetMode="External"/><Relationship Id="rId7" Type="http://schemas.openxmlformats.org/officeDocument/2006/relationships/image" Target="../media/image13.jpg"/><Relationship Id="rId2" Type="http://schemas.openxmlformats.org/officeDocument/2006/relationships/hyperlink" Target="https://global.oup.com/education/secondary/curricula/igcse/global-perspectives/gp/?region=internation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a/gm.sbac.edu/jaquish/global-perspectives" TargetMode="External"/><Relationship Id="rId5" Type="http://schemas.openxmlformats.org/officeDocument/2006/relationships/hyperlink" Target="http://www.globalissues.org/" TargetMode="External"/><Relationship Id="rId4" Type="http://schemas.openxmlformats.org/officeDocument/2006/relationships/hyperlink" Target="http://www.aicegladiators.com/global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marinebio.org/oceans/ocean-chemistry/" TargetMode="External"/><Relationship Id="rId3" Type="http://schemas.openxmlformats.org/officeDocument/2006/relationships/hyperlink" Target="http://marinebio.org/oceans/arctic-antarctic/" TargetMode="External"/><Relationship Id="rId7" Type="http://schemas.openxmlformats.org/officeDocument/2006/relationships/hyperlink" Target="http://marinebio.org/" TargetMode="External"/><Relationship Id="rId2" Type="http://schemas.openxmlformats.org/officeDocument/2006/relationships/hyperlink" Target="http://www.mrsbaumansclass.com/aice-marine-scienc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vaparekh-igcsehelp.wikispaces.com/Physics" TargetMode="External"/><Relationship Id="rId5" Type="http://schemas.openxmlformats.org/officeDocument/2006/relationships/hyperlink" Target="http://www.chemactive.com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global.oup.com/education/secondary/subjects/science/?region=uk" TargetMode="External"/><Relationship Id="rId9" Type="http://schemas.openxmlformats.org/officeDocument/2006/relationships/hyperlink" Target="http://www.livebinders.com/play/play?id=141497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cpspublic.oncoursesystems.com/school/webpage/843386/749916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teachersites.schoolworld.com/webpages/LHerron/libartsclassnotes.cf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eachersites.schoolworld.com/webpages/LHerron/libartsclassnotes.cfm?subpage=1753145" TargetMode="External"/><Relationship Id="rId5" Type="http://schemas.openxmlformats.org/officeDocument/2006/relationships/hyperlink" Target="http://ohsransom.webs.com/aicethinkingskills.htm" TargetMode="External"/><Relationship Id="rId4" Type="http://schemas.openxmlformats.org/officeDocument/2006/relationships/hyperlink" Target="http://quizlet.com/17919844/aice-critical-thinking-skills-flash-card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quizlet.com/subject/aice-european-history/" TargetMode="External"/><Relationship Id="rId7" Type="http://schemas.openxmlformats.org/officeDocument/2006/relationships/hyperlink" Target="https://global.oup.com/education/secondary/subjects/history/?region=uk" TargetMode="External"/><Relationship Id="rId2" Type="http://schemas.openxmlformats.org/officeDocument/2006/relationships/hyperlink" Target="http://hugheshistory.com/Euro/APResource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hr.history.vt.edu/about/index.html" TargetMode="External"/><Relationship Id="rId5" Type="http://schemas.openxmlformats.org/officeDocument/2006/relationships/hyperlink" Target="http://dcpspublic.oncoursesystems.com/school/webpage/593047/774645" TargetMode="External"/><Relationship Id="rId4" Type="http://schemas.openxmlformats.org/officeDocument/2006/relationships/hyperlink" Target="http://www.dhr.history.vt.edu/modules/eu/mod04_depression/assignments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tionscotland.gov.uk/c4modernlanguages/henning/main/german_main_menu.asp" TargetMode="External"/><Relationship Id="rId3" Type="http://schemas.openxmlformats.org/officeDocument/2006/relationships/hyperlink" Target="http://tsdwlstandards.wikispaces.com/AP+Spanish+resources" TargetMode="External"/><Relationship Id="rId7" Type="http://schemas.openxmlformats.org/officeDocument/2006/relationships/hyperlink" Target="http://www.studyspanish.com/" TargetMode="External"/><Relationship Id="rId2" Type="http://schemas.openxmlformats.org/officeDocument/2006/relationships/hyperlink" Target="http://teacherweb.com/FL/ReaganDoral/MariaCabra/apt3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cationscotland.gov.uk/c4modernlanguages/mimi/main/french_main_menu.asp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global.oup.com/education/secondary/subjects/mfl/?region=uk" TargetMode="External"/><Relationship Id="rId10" Type="http://schemas.openxmlformats.org/officeDocument/2006/relationships/hyperlink" Target="http://www.livebinders.com/play/play/1660917" TargetMode="External"/><Relationship Id="rId4" Type="http://schemas.openxmlformats.org/officeDocument/2006/relationships/hyperlink" Target="http://www.languagesonline.org.uk/" TargetMode="External"/><Relationship Id="rId9" Type="http://schemas.openxmlformats.org/officeDocument/2006/relationships/hyperlink" Target="http://www.languagesresources.co.uk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137" y="2486532"/>
            <a:ext cx="8240388" cy="766763"/>
          </a:xfrm>
        </p:spPr>
        <p:txBody>
          <a:bodyPr/>
          <a:lstStyle/>
          <a:p>
            <a:pPr algn="ctr"/>
            <a:r>
              <a:rPr lang="en-US" dirty="0" smtClean="0"/>
              <a:t>AICE </a:t>
            </a:r>
            <a:r>
              <a:rPr lang="en-US" dirty="0" smtClean="0"/>
              <a:t>Resources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0307" y="3509963"/>
            <a:ext cx="8791575" cy="16557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   </a:t>
            </a:r>
            <a:r>
              <a:rPr lang="en-US" b="1" dirty="0" smtClean="0"/>
              <a:t>Presenter: Chad Furman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47" y="4102660"/>
            <a:ext cx="2026689" cy="2544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23" y="914653"/>
            <a:ext cx="2674515" cy="4043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176549"/>
            <a:ext cx="2952750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78230" y="4814761"/>
            <a:ext cx="2848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 Information:</a:t>
            </a:r>
          </a:p>
          <a:p>
            <a:r>
              <a:rPr lang="en-US" dirty="0" smtClean="0"/>
              <a:t>Chad Furman</a:t>
            </a:r>
          </a:p>
          <a:p>
            <a:r>
              <a:rPr lang="en-US" dirty="0" smtClean="0"/>
              <a:t>239-377-1435</a:t>
            </a:r>
          </a:p>
          <a:p>
            <a:r>
              <a:rPr lang="en-US" dirty="0" smtClean="0"/>
              <a:t>furmanch@collierschools.com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11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598" y="1124793"/>
            <a:ext cx="793371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IGCSE ENGLISH FIRST LANGUAGE:</a:t>
            </a:r>
            <a:endParaRPr lang="en-US" dirty="0"/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Mr. Furman’s PRE-AICE Resources  Passcode:  GCHS2014</a:t>
            </a:r>
            <a:endParaRPr lang="en-US" dirty="0"/>
          </a:p>
          <a:p>
            <a:r>
              <a:rPr lang="en-US" b="1" u="sng" dirty="0">
                <a:hlinkClick r:id="rId2"/>
              </a:rPr>
              <a:t>http://furman.weebly.com/pre-aiceaice-program.html</a:t>
            </a:r>
            <a:endParaRPr lang="en-US" dirty="0"/>
          </a:p>
          <a:p>
            <a:r>
              <a:rPr lang="en-US" b="1" dirty="0"/>
              <a:t>IGCSE Resource for English First Language</a:t>
            </a:r>
            <a:endParaRPr lang="en-US" dirty="0"/>
          </a:p>
          <a:p>
            <a:r>
              <a:rPr lang="en-US" b="1" u="sng" dirty="0">
                <a:hlinkClick r:id="rId3"/>
              </a:rPr>
              <a:t>https://sites.google.com/site/mrrobertsenglish/</a:t>
            </a:r>
            <a:endParaRPr lang="en-US" dirty="0"/>
          </a:p>
          <a:p>
            <a:r>
              <a:rPr lang="en-US" b="1" dirty="0"/>
              <a:t>IGCSE First Language English (0500) Resource</a:t>
            </a:r>
            <a:endParaRPr lang="en-US" dirty="0"/>
          </a:p>
          <a:p>
            <a:r>
              <a:rPr lang="en-US" b="1" u="sng" dirty="0">
                <a:hlinkClick r:id="rId4"/>
              </a:rPr>
              <a:t>http://kiitislibrary.weebly.com/igcse-english.html</a:t>
            </a:r>
            <a:endParaRPr lang="en-US" dirty="0"/>
          </a:p>
          <a:p>
            <a:r>
              <a:rPr lang="en-US" b="1" dirty="0"/>
              <a:t>IGCSE English First Language Resource</a:t>
            </a:r>
            <a:endParaRPr lang="en-US" dirty="0"/>
          </a:p>
          <a:p>
            <a:r>
              <a:rPr lang="en-US" b="1" u="sng" dirty="0">
                <a:hlinkClick r:id="rId5"/>
              </a:rPr>
              <a:t>http://huckle-english.wikispaces.com/IGCSE+English+First+Language</a:t>
            </a:r>
            <a:endParaRPr lang="en-US" dirty="0"/>
          </a:p>
          <a:p>
            <a:r>
              <a:rPr lang="en-US" b="1" dirty="0"/>
              <a:t>IGCSE English First Language</a:t>
            </a:r>
            <a:endParaRPr lang="en-US" dirty="0"/>
          </a:p>
          <a:p>
            <a:r>
              <a:rPr lang="en-US" b="1" u="sng" dirty="0" err="1">
                <a:hlinkClick r:id="rId6"/>
              </a:rPr>
              <a:t>iGCSE</a:t>
            </a:r>
            <a:r>
              <a:rPr lang="en-US" b="1" u="sng" dirty="0">
                <a:hlinkClick r:id="rId6"/>
              </a:rPr>
              <a:t> English Language Resources</a:t>
            </a:r>
            <a:endParaRPr lang="en-US" dirty="0"/>
          </a:p>
          <a:p>
            <a:r>
              <a:rPr lang="en-US" b="1" dirty="0"/>
              <a:t>IGCSE English First Language Resource</a:t>
            </a:r>
            <a:endParaRPr lang="en-US" dirty="0"/>
          </a:p>
          <a:p>
            <a:r>
              <a:rPr lang="en-US" b="1" u="sng" dirty="0">
                <a:hlinkClick r:id="rId7"/>
              </a:rPr>
              <a:t>https://igcse1english.wordpress.com/category/paper-2-question-2-writers-effect/</a:t>
            </a:r>
            <a:endParaRPr lang="en-US" dirty="0"/>
          </a:p>
          <a:p>
            <a:r>
              <a:rPr lang="en-US" b="1" dirty="0"/>
              <a:t>IGCSE English First Language Resource</a:t>
            </a:r>
            <a:endParaRPr lang="en-US" dirty="0"/>
          </a:p>
          <a:p>
            <a:r>
              <a:rPr lang="en-US" b="1" u="sng" dirty="0">
                <a:hlinkClick r:id="rId8"/>
              </a:rPr>
              <a:t>http://forword.wikispaces.com/IGCSE+Language+Examination+Skills</a:t>
            </a:r>
            <a:endParaRPr lang="en-US" dirty="0"/>
          </a:p>
          <a:p>
            <a:r>
              <a:rPr lang="en-US" b="1" dirty="0"/>
              <a:t>IGCSE English First Language and IGCSE English Language Resource</a:t>
            </a:r>
            <a:endParaRPr lang="en-US" dirty="0"/>
          </a:p>
          <a:p>
            <a:r>
              <a:rPr lang="en-US" b="1" u="sng" dirty="0">
                <a:hlinkClick r:id="rId9"/>
              </a:rPr>
              <a:t>http://henriksenenglish.wikispaces.com/IGCSE</a:t>
            </a:r>
            <a:endParaRPr lang="en-US" dirty="0"/>
          </a:p>
          <a:p>
            <a:r>
              <a:rPr lang="en-US" b="1" dirty="0"/>
              <a:t>IGCSE English First Language and Literature</a:t>
            </a:r>
            <a:endParaRPr lang="en-US" dirty="0"/>
          </a:p>
          <a:p>
            <a:r>
              <a:rPr lang="en-US" b="1" u="sng" dirty="0">
                <a:hlinkClick r:id="rId9"/>
              </a:rPr>
              <a:t>Resources and Links for </a:t>
            </a:r>
            <a:r>
              <a:rPr lang="en-US" b="1" u="sng" dirty="0" err="1">
                <a:hlinkClick r:id="rId9"/>
              </a:rPr>
              <a:t>iGCSE</a:t>
            </a:r>
            <a:r>
              <a:rPr lang="en-US" b="1" u="sng" dirty="0">
                <a:hlinkClick r:id="rId9"/>
              </a:rPr>
              <a:t> Language English and Literature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3284" y="143215"/>
            <a:ext cx="10808343" cy="92333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Pre-AICE IGCSE First English Language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01" y="1285794"/>
            <a:ext cx="2319926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2315" y="256503"/>
            <a:ext cx="9778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Pre-AICE IGCSE English Literature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4244" y="1002902"/>
            <a:ext cx="7308026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IGCSE ENGLISH LITERATURE:</a:t>
            </a:r>
            <a:endParaRPr lang="en-US" sz="1400" dirty="0"/>
          </a:p>
          <a:p>
            <a:r>
              <a:rPr lang="en-US" sz="1400" b="1" dirty="0"/>
              <a:t>IGCSE English Literature Resource</a:t>
            </a:r>
            <a:endParaRPr lang="en-US" sz="1400" dirty="0"/>
          </a:p>
          <a:p>
            <a:r>
              <a:rPr lang="en-US" sz="1400" b="1" u="sng" dirty="0">
                <a:hlinkClick r:id="rId2"/>
              </a:rPr>
              <a:t>http://thedimofdawn.com/</a:t>
            </a:r>
            <a:endParaRPr lang="en-US" sz="1400" dirty="0"/>
          </a:p>
          <a:p>
            <a:r>
              <a:rPr lang="en-US" sz="1400" b="1" dirty="0"/>
              <a:t>English Literature Skills-Focused GCSE Help</a:t>
            </a:r>
            <a:endParaRPr lang="en-US" sz="1400" dirty="0"/>
          </a:p>
          <a:p>
            <a:r>
              <a:rPr lang="en-US" sz="1400" b="1" u="sng" dirty="0">
                <a:hlinkClick r:id="rId3"/>
              </a:rPr>
              <a:t>http://www.englishbiz.co.uk/</a:t>
            </a:r>
            <a:endParaRPr lang="en-US" sz="1400" dirty="0"/>
          </a:p>
          <a:p>
            <a:r>
              <a:rPr lang="en-US" sz="1400" b="1" dirty="0"/>
              <a:t>IGCSE English Literature and First Language</a:t>
            </a:r>
            <a:endParaRPr lang="en-US" sz="1400" dirty="0"/>
          </a:p>
          <a:p>
            <a:r>
              <a:rPr lang="en-US" sz="1400" b="1" u="sng" dirty="0">
                <a:hlinkClick r:id="rId4"/>
              </a:rPr>
              <a:t>http://igcsey2englishwithmrslee.blogspot.com/2013/04/literature-0500-exam-study-guide.html</a:t>
            </a:r>
            <a:endParaRPr lang="en-US" sz="1400" dirty="0"/>
          </a:p>
          <a:p>
            <a:r>
              <a:rPr lang="en-US" sz="1400" b="1" dirty="0"/>
              <a:t>IGCSE English Literature Resource</a:t>
            </a:r>
            <a:endParaRPr lang="en-US" sz="1400" dirty="0"/>
          </a:p>
          <a:p>
            <a:r>
              <a:rPr lang="en-US" sz="1400" b="1" u="sng" dirty="0">
                <a:hlinkClick r:id="rId5"/>
              </a:rPr>
              <a:t>https://thekneelandnexus.wordpress.com/category/igcse-english-lit/</a:t>
            </a:r>
            <a:endParaRPr lang="en-US" sz="1400" dirty="0"/>
          </a:p>
          <a:p>
            <a:r>
              <a:rPr lang="en-US" sz="1400" b="1" dirty="0"/>
              <a:t>IGCSE English Literature Poetry Resource</a:t>
            </a:r>
            <a:endParaRPr lang="en-US" sz="1400" dirty="0"/>
          </a:p>
          <a:p>
            <a:r>
              <a:rPr lang="en-US" sz="1400" b="1" u="sng" dirty="0">
                <a:hlinkClick r:id="rId6"/>
              </a:rPr>
              <a:t>http://mskempthorne.weebly.com/poetry-songs-of-ourselves-part-4.html</a:t>
            </a:r>
            <a:endParaRPr lang="en-US" sz="1400" dirty="0"/>
          </a:p>
          <a:p>
            <a:r>
              <a:rPr lang="en-US" sz="1400" b="1" dirty="0"/>
              <a:t>IGCSE English Literature Resource</a:t>
            </a:r>
            <a:endParaRPr lang="en-US" sz="1400" dirty="0"/>
          </a:p>
          <a:p>
            <a:r>
              <a:rPr lang="en-US" sz="1400" b="1" u="sng" dirty="0">
                <a:hlinkClick r:id="rId7"/>
              </a:rPr>
              <a:t>https://</a:t>
            </a:r>
            <a:r>
              <a:rPr lang="en-US" sz="1400" b="1" u="sng" dirty="0" smtClean="0">
                <a:hlinkClick r:id="rId7"/>
              </a:rPr>
              <a:t>thekneelandnexus.wordpress.com/igcse-english-literature/</a:t>
            </a:r>
            <a:endParaRPr lang="en-US" sz="1400" dirty="0"/>
          </a:p>
          <a:p>
            <a:r>
              <a:rPr lang="en-US" sz="1400" b="1" dirty="0" smtClean="0"/>
              <a:t>IGCSE </a:t>
            </a:r>
            <a:r>
              <a:rPr lang="en-US" sz="1400" b="1" dirty="0"/>
              <a:t>English Literature Poetry Resource</a:t>
            </a:r>
            <a:endParaRPr lang="en-US" sz="1400" dirty="0"/>
          </a:p>
          <a:p>
            <a:r>
              <a:rPr lang="en-US" sz="1400" b="1" u="sng" dirty="0">
                <a:hlinkClick r:id="rId8"/>
              </a:rPr>
              <a:t>https://fxa.showmyhomework.co.uk/school/homeworks/1981057-english-lit-poetry-analysis</a:t>
            </a:r>
            <a:endParaRPr lang="en-US" sz="1400" dirty="0"/>
          </a:p>
          <a:p>
            <a:r>
              <a:rPr lang="en-US" sz="1400" b="1" dirty="0"/>
              <a:t>IGCSE English Literature Resource</a:t>
            </a:r>
            <a:endParaRPr lang="en-US" sz="1400" dirty="0"/>
          </a:p>
          <a:p>
            <a:r>
              <a:rPr lang="en-US" sz="1400" b="1" u="sng" dirty="0">
                <a:hlinkClick r:id="rId9"/>
              </a:rPr>
              <a:t>http://literature-igcse.weebly.com/analysis3.html</a:t>
            </a:r>
            <a:endParaRPr lang="en-US" sz="1400" dirty="0"/>
          </a:p>
          <a:p>
            <a:r>
              <a:rPr lang="en-US" sz="1400" b="1" dirty="0"/>
              <a:t>IGCSE English Literature Excellent Resource</a:t>
            </a:r>
            <a:endParaRPr lang="en-US" sz="1400" dirty="0"/>
          </a:p>
          <a:p>
            <a:r>
              <a:rPr lang="en-US" sz="1400" b="1" u="sng" dirty="0">
                <a:hlinkClick r:id="rId10"/>
              </a:rPr>
              <a:t>http://divaparekh-igcsehelp.wikispaces.com/English+Literature</a:t>
            </a:r>
            <a:endParaRPr lang="en-US" sz="1400" dirty="0"/>
          </a:p>
          <a:p>
            <a:r>
              <a:rPr lang="en-US" sz="1400" b="1" dirty="0"/>
              <a:t>IGCSE English Literature GREAT videos on you tube that discuss the poems in the 2014 syllabus</a:t>
            </a:r>
            <a:endParaRPr lang="en-US" sz="1400" dirty="0"/>
          </a:p>
          <a:p>
            <a:r>
              <a:rPr lang="en-US" sz="1400" b="1" u="sng" dirty="0">
                <a:hlinkClick r:id="rId11"/>
              </a:rPr>
              <a:t>https://www.youtube.com/playlist?list=PLJQeMYLfuzXfgc4Tw1Yt9L7f-2kyftVyS</a:t>
            </a:r>
            <a:endParaRPr lang="en-US" sz="1400" dirty="0"/>
          </a:p>
          <a:p>
            <a:r>
              <a:rPr lang="en-US" sz="1400" b="1" dirty="0"/>
              <a:t>IGCSE English Literature Resources</a:t>
            </a:r>
            <a:endParaRPr lang="en-US" sz="1400" dirty="0"/>
          </a:p>
          <a:p>
            <a:r>
              <a:rPr lang="en-US" b="1" u="sng" dirty="0" err="1">
                <a:hlinkClick r:id="rId10"/>
              </a:rPr>
              <a:t>iGCSE</a:t>
            </a:r>
            <a:r>
              <a:rPr lang="en-US" b="1" u="sng" dirty="0">
                <a:hlinkClick r:id="rId10"/>
              </a:rPr>
              <a:t> English Literature Resources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37" y="2702740"/>
            <a:ext cx="3262995" cy="190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967" y="1896379"/>
            <a:ext cx="84509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AICE ENGLISH LANGUAGE:</a:t>
            </a:r>
            <a:endParaRPr lang="en-US" dirty="0"/>
          </a:p>
          <a:p>
            <a:r>
              <a:rPr lang="en-US" b="1" dirty="0"/>
              <a:t>AICE Language and Global Perspectives Resources</a:t>
            </a:r>
            <a:endParaRPr lang="en-US" dirty="0"/>
          </a:p>
          <a:p>
            <a:r>
              <a:rPr lang="en-US" b="1" u="sng" dirty="0">
                <a:hlinkClick r:id="rId2"/>
              </a:rPr>
              <a:t>http://sheltonm.com/id32.html</a:t>
            </a:r>
            <a:endParaRPr lang="en-US" dirty="0"/>
          </a:p>
          <a:p>
            <a:r>
              <a:rPr lang="en-US" b="1" dirty="0"/>
              <a:t>AICE English Language Resource</a:t>
            </a:r>
            <a:endParaRPr lang="en-US" dirty="0"/>
          </a:p>
          <a:p>
            <a:r>
              <a:rPr lang="en-US" b="1" u="sng" dirty="0">
                <a:hlinkClick r:id="rId3"/>
              </a:rPr>
              <a:t>https://thekneelandnexus.wordpress.com/2013/08/07/aice-english-language-882013/</a:t>
            </a:r>
            <a:endParaRPr lang="en-US" dirty="0"/>
          </a:p>
          <a:p>
            <a:r>
              <a:rPr lang="en-US" b="1" dirty="0"/>
              <a:t>AICE Language Resource</a:t>
            </a:r>
            <a:endParaRPr lang="en-US" dirty="0"/>
          </a:p>
          <a:p>
            <a:r>
              <a:rPr lang="en-US" b="1" u="sng" dirty="0">
                <a:hlinkClick r:id="rId4"/>
              </a:rPr>
              <a:t>http://ohsransom.webs.com/aicelanguage.htm</a:t>
            </a:r>
            <a:endParaRPr lang="en-US" dirty="0"/>
          </a:p>
          <a:p>
            <a:r>
              <a:rPr lang="en-US" b="1" u="sng" dirty="0">
                <a:hlinkClick r:id="rId5"/>
              </a:rPr>
              <a:t>http://www.aicegladiators.com/language.html</a:t>
            </a:r>
            <a:endParaRPr lang="en-US" dirty="0"/>
          </a:p>
          <a:p>
            <a:r>
              <a:rPr lang="en-US" b="1" dirty="0"/>
              <a:t>AICE English Language Resource</a:t>
            </a:r>
            <a:endParaRPr lang="en-US" dirty="0"/>
          </a:p>
          <a:p>
            <a:r>
              <a:rPr lang="en-US" b="1" u="sng" dirty="0">
                <a:hlinkClick r:id="rId6"/>
              </a:rPr>
              <a:t>http://henriksenenglish.wikispaces.com/Writing+Skills+and+Techniques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38906" y="385976"/>
            <a:ext cx="8341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English Language Resources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39" y="3727359"/>
            <a:ext cx="2869918" cy="1902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07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6861" y="216043"/>
            <a:ext cx="8202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English Literature Resources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3536" y="1642683"/>
            <a:ext cx="63377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AICE ENGLISH LITERATURE:</a:t>
            </a:r>
            <a:endParaRPr lang="en-US"/>
          </a:p>
          <a:p>
            <a:r>
              <a:rPr lang="en-US" b="1"/>
              <a:t>AICE English Literature Resource</a:t>
            </a:r>
            <a:endParaRPr lang="en-US"/>
          </a:p>
          <a:p>
            <a:r>
              <a:rPr lang="en-US" b="1" u="sng">
                <a:hlinkClick r:id="rId2"/>
              </a:rPr>
              <a:t>http://divaparekh-igcsehelp.wikispaces.com/English+Literature</a:t>
            </a:r>
            <a:endParaRPr lang="en-US"/>
          </a:p>
          <a:p>
            <a:r>
              <a:rPr lang="en-US" b="1"/>
              <a:t>AS English Literature Resource</a:t>
            </a:r>
            <a:endParaRPr lang="en-US"/>
          </a:p>
          <a:p>
            <a:r>
              <a:rPr lang="en-US" b="1" u="sng">
                <a:hlinkClick r:id="rId3"/>
              </a:rPr>
              <a:t>https://thekneelandnexus.wordpress.com/as-english-literature/</a:t>
            </a:r>
            <a:endParaRPr lang="en-US"/>
          </a:p>
          <a:p>
            <a:r>
              <a:rPr lang="en-US" b="1"/>
              <a:t>AICE English Literature (AS) Level Resources</a:t>
            </a:r>
            <a:endParaRPr lang="en-US"/>
          </a:p>
          <a:p>
            <a:r>
              <a:rPr lang="en-US" b="1" u="sng">
                <a:hlinkClick r:id="rId3"/>
              </a:rPr>
              <a:t>https://thekneelandnexus.wordpress.com/as-english-literature/</a:t>
            </a:r>
            <a:endParaRPr lang="en-US"/>
          </a:p>
          <a:p>
            <a:r>
              <a:rPr lang="en-US" b="1" u="sng">
                <a:hlinkClick r:id="rId4"/>
              </a:rPr>
              <a:t>http://classjump.com/d/donohue/?what=classes&amp;class=102989</a:t>
            </a:r>
            <a:endParaRPr lang="en-US"/>
          </a:p>
          <a:p>
            <a:r>
              <a:rPr lang="en-US" b="1" u="sng">
                <a:hlinkClick r:id="rId5"/>
              </a:rPr>
              <a:t>http://www.aicegladiators.com/literature.html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83" y="3904332"/>
            <a:ext cx="3697132" cy="2528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08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7459" y="458804"/>
            <a:ext cx="7409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Media Studies Resources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6422" y="2387150"/>
            <a:ext cx="63232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AICE MEDIA STUDIES:</a:t>
            </a:r>
            <a:endParaRPr lang="en-US" dirty="0"/>
          </a:p>
          <a:p>
            <a:r>
              <a:rPr lang="en-US" b="1" dirty="0"/>
              <a:t>AICE Media Studies Resource</a:t>
            </a:r>
            <a:endParaRPr lang="en-US" dirty="0"/>
          </a:p>
          <a:p>
            <a:r>
              <a:rPr lang="en-US" b="1" u="sng" dirty="0">
                <a:hlinkClick r:id="rId2"/>
              </a:rPr>
              <a:t>https://thekneelandnexus.wordpress.com/as-media-studies/</a:t>
            </a:r>
            <a:endParaRPr lang="en-US" dirty="0"/>
          </a:p>
          <a:p>
            <a:r>
              <a:rPr lang="en-US" b="1" u="sng" dirty="0">
                <a:hlinkClick r:id="rId3"/>
              </a:rPr>
              <a:t>http://petesmediablog.blogspot.co.uk/2012_04_01_archive.html</a:t>
            </a:r>
            <a:endParaRPr lang="en-US" dirty="0"/>
          </a:p>
          <a:p>
            <a:r>
              <a:rPr lang="en-US" b="1" u="sng" dirty="0">
                <a:hlinkClick r:id="rId2"/>
              </a:rPr>
              <a:t>https://thekneelandnexus.wordpress.com/as-media-studies/</a:t>
            </a:r>
            <a:endParaRPr lang="en-US" dirty="0"/>
          </a:p>
          <a:p>
            <a:r>
              <a:rPr lang="en-US" b="1" u="sng" dirty="0">
                <a:hlinkClick r:id="rId4"/>
              </a:rPr>
              <a:t>http://www.teachit.co.uk/media-studies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07" y="4374797"/>
            <a:ext cx="4782392" cy="2034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236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2029" y="685381"/>
            <a:ext cx="6550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Psychology Resources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2029" y="2327736"/>
            <a:ext cx="80451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AICE PSYCHOLOGY:</a:t>
            </a:r>
            <a:endParaRPr lang="en-US" dirty="0"/>
          </a:p>
          <a:p>
            <a:r>
              <a:rPr lang="en-US" b="1" dirty="0"/>
              <a:t>AICE Psychology resources</a:t>
            </a:r>
            <a:endParaRPr lang="en-US" dirty="0"/>
          </a:p>
          <a:p>
            <a:r>
              <a:rPr lang="en-US" b="1" u="sng" dirty="0">
                <a:hlinkClick r:id="rId2"/>
              </a:rPr>
              <a:t>http://quizlet.com/23463991/aice-psychology-study-guide-20-studies-flash-cards/</a:t>
            </a:r>
            <a:endParaRPr lang="en-US" dirty="0"/>
          </a:p>
          <a:p>
            <a:r>
              <a:rPr lang="en-US" b="1" u="sng" dirty="0">
                <a:hlinkClick r:id="rId3"/>
              </a:rPr>
              <a:t>http://</a:t>
            </a:r>
            <a:r>
              <a:rPr lang="en-US" b="1" u="sng" dirty="0" smtClean="0">
                <a:hlinkClick r:id="rId3"/>
              </a:rPr>
              <a:t>www.holah.karoo.net/corestudies.htm</a:t>
            </a:r>
            <a:endParaRPr lang="en-US" b="1" u="sng" dirty="0" smtClean="0"/>
          </a:p>
          <a:p>
            <a:r>
              <a:rPr lang="en-US" b="1" dirty="0">
                <a:hlinkClick r:id="rId4"/>
              </a:rPr>
              <a:t>http://aicepsych.weebly.com</a:t>
            </a:r>
            <a:r>
              <a:rPr lang="en-US" b="1" dirty="0" smtClean="0">
                <a:hlinkClick r:id="rId4"/>
              </a:rPr>
              <a:t>/</a:t>
            </a:r>
            <a:endParaRPr lang="en-US" b="1" dirty="0" smtClean="0"/>
          </a:p>
          <a:p>
            <a:r>
              <a:rPr lang="en-US" dirty="0"/>
              <a:t>Passcode: </a:t>
            </a:r>
            <a:r>
              <a:rPr lang="en-US" b="1" dirty="0" err="1"/>
              <a:t>pbcaicepsych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21" y="4054489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99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8875" y="895774"/>
            <a:ext cx="603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Sociology Resources</a:t>
            </a:r>
            <a:endParaRPr lang="en-US" sz="5400" b="1" cap="none" spc="0" dirty="0">
              <a:ln/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229" y="2141474"/>
            <a:ext cx="85311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AICE SOCIOLOGY:</a:t>
            </a:r>
            <a:endParaRPr lang="en-US" dirty="0"/>
          </a:p>
          <a:p>
            <a:r>
              <a:rPr lang="en-US" b="1" dirty="0"/>
              <a:t>AICE Sociology Resource</a:t>
            </a:r>
            <a:endParaRPr lang="en-US" dirty="0"/>
          </a:p>
          <a:p>
            <a:r>
              <a:rPr lang="en-US" b="1" u="sng" dirty="0">
                <a:hlinkClick r:id="rId2"/>
              </a:rPr>
              <a:t>http://classjump.com/d/donohue/?what=classes&amp;class=149787</a:t>
            </a:r>
            <a:endParaRPr lang="en-US" dirty="0"/>
          </a:p>
          <a:p>
            <a:r>
              <a:rPr lang="en-US" b="1" u="sng" dirty="0">
                <a:hlinkClick r:id="rId3"/>
              </a:rPr>
              <a:t>http://sociology.tranteaches.com/about-aice-sociology/</a:t>
            </a:r>
            <a:endParaRPr lang="en-US" dirty="0"/>
          </a:p>
          <a:p>
            <a:r>
              <a:rPr lang="en-US" b="1" u="sng" dirty="0">
                <a:hlinkClick r:id="rId4"/>
              </a:rPr>
              <a:t>http://www.asanet.org/introtosociology/TeacherResources/RelevantResourceTable.html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40" y="4039066"/>
            <a:ext cx="3024525" cy="2265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33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6304" y="523540"/>
            <a:ext cx="730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General Paper Resources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5243" y="1666959"/>
            <a:ext cx="58837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AICE GENERAL PAPER:</a:t>
            </a:r>
            <a:endParaRPr lang="en-US" dirty="0"/>
          </a:p>
          <a:p>
            <a:r>
              <a:rPr lang="en-US" b="1" dirty="0"/>
              <a:t>General Paper Resources</a:t>
            </a:r>
            <a:endParaRPr lang="en-US" dirty="0"/>
          </a:p>
          <a:p>
            <a:r>
              <a:rPr lang="en-US" b="1" u="sng" dirty="0">
                <a:hlinkClick r:id="rId2"/>
              </a:rPr>
              <a:t>http://www.aicegladiators.com/gen-paper.html</a:t>
            </a:r>
            <a:endParaRPr lang="en-US" dirty="0"/>
          </a:p>
          <a:p>
            <a:r>
              <a:rPr lang="en-US" b="1" u="sng" dirty="0">
                <a:hlinkClick r:id="rId3"/>
              </a:rPr>
              <a:t>http://theglobalpen.com/gp-literature/</a:t>
            </a:r>
            <a:endParaRPr lang="en-US" dirty="0"/>
          </a:p>
          <a:p>
            <a:r>
              <a:rPr lang="en-US" b="1" u="sng" dirty="0">
                <a:hlinkClick r:id="rId4"/>
              </a:rPr>
              <a:t>http://generalpaper8004.wikispaces.com/G.P.+Home+Page</a:t>
            </a:r>
            <a:endParaRPr lang="en-US" dirty="0"/>
          </a:p>
          <a:p>
            <a:r>
              <a:rPr lang="en-US" b="1" dirty="0"/>
              <a:t>General Paper Test Review</a:t>
            </a:r>
            <a:endParaRPr lang="en-US" dirty="0"/>
          </a:p>
          <a:p>
            <a:r>
              <a:rPr lang="en-US" b="1" u="sng" dirty="0">
                <a:hlinkClick r:id="rId5"/>
              </a:rPr>
              <a:t>http://thegpindie.com/2014/05/05/gp-exam-study-here/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41" y="3384968"/>
            <a:ext cx="3126342" cy="2494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965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382" y="3201237"/>
            <a:ext cx="872469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purpose of this workshop is to expose teachers to high-quality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resources to support teaching the Pre-AICE and AICE course material.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Teachers will work on their own computers to pull up resources with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the instructor so they are assured future access.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In addition, teachers will also be encouraged to share their own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resources with the group.  The goal is to support a district-wide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community of AICE teachers who work together.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84" y="532791"/>
            <a:ext cx="7784538" cy="245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7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304" y="3739980"/>
            <a:ext cx="27531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Let’s begin by visiting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Mr. Furman’s English website</a:t>
            </a:r>
          </a:p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http://furman.weebly.com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93" y="1951595"/>
            <a:ext cx="333375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61" y="694637"/>
            <a:ext cx="3960384" cy="25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130" y="2669060"/>
            <a:ext cx="6068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Let’s take a look at Collier County Schools Share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oint Resources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25" y="3648514"/>
            <a:ext cx="238125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07" y="272179"/>
            <a:ext cx="1804087" cy="2265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3" y="526348"/>
            <a:ext cx="2580094" cy="2610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98" y="3473254"/>
            <a:ext cx="3566526" cy="2781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68130" y="5073706"/>
            <a:ext cx="442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hlinkClick r:id="rId7"/>
              </a:rPr>
              <a:t>GULF </a:t>
            </a:r>
            <a:r>
              <a:rPr lang="en-US" dirty="0" smtClean="0">
                <a:hlinkClick r:id="rId7"/>
              </a:rPr>
              <a:t>COAST HIGH SCHOOL’S AICE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93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487" y="1886465"/>
            <a:ext cx="103731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GLOBAL PERSPECTIVES:  </a:t>
            </a:r>
            <a:endParaRPr lang="en-US" dirty="0"/>
          </a:p>
          <a:p>
            <a:r>
              <a:rPr lang="en-US" b="1" dirty="0"/>
              <a:t>Cambridge IGCSE® Global Perspectives teacher support</a:t>
            </a:r>
            <a:endParaRPr lang="en-US" dirty="0"/>
          </a:p>
          <a:p>
            <a:r>
              <a:rPr lang="en-US" b="1" u="sng" dirty="0">
                <a:hlinkClick r:id="rId2"/>
              </a:rPr>
              <a:t>https://global.oup.com/education/secondary/curricula/igcse/global-perspectives/gp/?region=international</a:t>
            </a:r>
            <a:endParaRPr lang="en-US" dirty="0"/>
          </a:p>
          <a:p>
            <a:r>
              <a:rPr lang="en-US" b="1" dirty="0"/>
              <a:t>Global Perspectives Website Resource List</a:t>
            </a:r>
            <a:endParaRPr lang="en-US" dirty="0"/>
          </a:p>
          <a:p>
            <a:r>
              <a:rPr lang="en-US" b="1" u="sng" dirty="0">
                <a:hlinkClick r:id="rId3"/>
              </a:rPr>
              <a:t>http://www.slideshare.net/guest2503b46/global-perspectives-website-resource-list-1800258</a:t>
            </a:r>
            <a:endParaRPr lang="en-US" dirty="0"/>
          </a:p>
          <a:p>
            <a:r>
              <a:rPr lang="en-US" b="1" u="sng" dirty="0">
                <a:hlinkClick r:id="rId4"/>
              </a:rPr>
              <a:t>http://</a:t>
            </a:r>
            <a:r>
              <a:rPr lang="en-US" b="1" u="sng" dirty="0" smtClean="0">
                <a:hlinkClick r:id="rId4"/>
              </a:rPr>
              <a:t>www.aicegladiators.com/global.html</a:t>
            </a:r>
            <a:endParaRPr lang="en-US" b="1" u="sng" dirty="0" smtClean="0"/>
          </a:p>
          <a:p>
            <a:r>
              <a:rPr lang="en-US" b="1" dirty="0"/>
              <a:t>Presents numerous global issues and how they are inter-related</a:t>
            </a:r>
            <a:endParaRPr lang="en-US" dirty="0"/>
          </a:p>
          <a:p>
            <a:r>
              <a:rPr lang="en-US" b="1" u="sng" dirty="0" smtClean="0">
                <a:hlinkClick r:id="rId5"/>
              </a:rPr>
              <a:t>Globalissues.com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Welcome to Cambridge Global Perspectives &amp; Research, AS Level!</a:t>
            </a:r>
            <a:endParaRPr lang="en-US" dirty="0"/>
          </a:p>
          <a:p>
            <a:r>
              <a:rPr lang="en-US" b="1" u="sng" dirty="0">
                <a:hlinkClick r:id="rId6"/>
              </a:rPr>
              <a:t>https://sites.google.com/a/gm.sbac.edu/jaquish/global-perspectives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15999" y="463032"/>
            <a:ext cx="8861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Global Perspectives 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Resources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94" y="3456125"/>
            <a:ext cx="3050698" cy="3050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1562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514" y="2504303"/>
            <a:ext cx="90369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MARINE SCIENCE:</a:t>
            </a:r>
            <a:endParaRPr lang="en-US" dirty="0"/>
          </a:p>
          <a:p>
            <a:r>
              <a:rPr lang="en-US" b="1" dirty="0"/>
              <a:t>AICE Marine Science </a:t>
            </a:r>
            <a:r>
              <a:rPr lang="en-US" b="1" dirty="0" err="1"/>
              <a:t>Powerpoints</a:t>
            </a:r>
            <a:r>
              <a:rPr lang="en-US" b="1" dirty="0"/>
              <a:t>...</a:t>
            </a:r>
            <a:endParaRPr lang="en-US" dirty="0"/>
          </a:p>
          <a:p>
            <a:r>
              <a:rPr lang="en-US" b="1" u="sng" dirty="0">
                <a:hlinkClick r:id="rId2"/>
              </a:rPr>
              <a:t>http://www.mrsbaumansclass.com/aice-marine-science.html</a:t>
            </a:r>
            <a:endParaRPr lang="en-US" dirty="0"/>
          </a:p>
          <a:p>
            <a:r>
              <a:rPr lang="en-US" b="1" dirty="0"/>
              <a:t>Marine Biology Resource</a:t>
            </a:r>
            <a:endParaRPr lang="en-US" dirty="0"/>
          </a:p>
          <a:p>
            <a:r>
              <a:rPr lang="en-US" b="1" u="sng" dirty="0">
                <a:hlinkClick r:id="rId3"/>
              </a:rPr>
              <a:t>http://marinebio.org/oceans/arctic-antarctic/</a:t>
            </a:r>
            <a:endParaRPr lang="en-US" dirty="0"/>
          </a:p>
          <a:p>
            <a:r>
              <a:rPr lang="en-US" b="1" dirty="0"/>
              <a:t>Oxford University Press</a:t>
            </a:r>
            <a:br>
              <a:rPr lang="en-US" b="1" dirty="0"/>
            </a:br>
            <a:r>
              <a:rPr lang="en-US" b="1" u="sng" dirty="0">
                <a:hlinkClick r:id="rId4"/>
              </a:rPr>
              <a:t>Science Resources</a:t>
            </a:r>
            <a:endParaRPr lang="en-US" dirty="0"/>
          </a:p>
          <a:p>
            <a:r>
              <a:rPr lang="en-US" b="1" dirty="0" err="1" smtClean="0"/>
              <a:t>Chemactive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u="sng" dirty="0">
                <a:hlinkClick r:id="rId5"/>
              </a:rPr>
              <a:t>Apps, IB, GCSE &amp; KS3 Resources for Chemistry, Physics and Biology</a:t>
            </a:r>
            <a:endParaRPr lang="en-US" dirty="0"/>
          </a:p>
          <a:p>
            <a:r>
              <a:rPr lang="en-US" b="1" u="sng" dirty="0" err="1">
                <a:hlinkClick r:id="rId6"/>
              </a:rPr>
              <a:t>iGCSE</a:t>
            </a:r>
            <a:r>
              <a:rPr lang="en-US" b="1" u="sng" dirty="0">
                <a:hlinkClick r:id="rId6"/>
              </a:rPr>
              <a:t> Chemistry, Physics and Biology</a:t>
            </a:r>
            <a:endParaRPr lang="en-US" dirty="0"/>
          </a:p>
          <a:p>
            <a:r>
              <a:rPr lang="en-US" b="1" u="sng" dirty="0">
                <a:hlinkClick r:id="rId7"/>
              </a:rPr>
              <a:t>Marine Biology Conservation </a:t>
            </a:r>
            <a:r>
              <a:rPr lang="en-US" b="1" u="sng" dirty="0" smtClean="0">
                <a:hlinkClick r:id="rId7"/>
              </a:rPr>
              <a:t>Society</a:t>
            </a:r>
            <a:endParaRPr lang="en-US" b="1" u="sng" dirty="0" smtClean="0"/>
          </a:p>
          <a:p>
            <a:r>
              <a:rPr lang="en-US" b="1" u="sng" dirty="0" smtClean="0">
                <a:hlinkClick r:id="rId8"/>
              </a:rPr>
              <a:t>Marine Biology Resource</a:t>
            </a:r>
            <a:endParaRPr lang="en-US" b="1" u="sng" dirty="0" smtClean="0"/>
          </a:p>
          <a:p>
            <a:r>
              <a:rPr lang="en-US" b="1" u="sng" dirty="0" smtClean="0">
                <a:hlinkClick r:id="rId9"/>
              </a:rPr>
              <a:t>Marine Biology Live Binder Resource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53514" y="800784"/>
            <a:ext cx="7526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Marine Science Resources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20" y="1914325"/>
            <a:ext cx="3398655" cy="2548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8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960" y="2036859"/>
            <a:ext cx="755950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THINKING SKILLS:</a:t>
            </a:r>
            <a:endParaRPr lang="en-US" dirty="0"/>
          </a:p>
          <a:p>
            <a:r>
              <a:rPr lang="en-US" b="1" dirty="0"/>
              <a:t>AICE Thinking Skills Class Notes</a:t>
            </a:r>
            <a:endParaRPr lang="en-US" dirty="0"/>
          </a:p>
          <a:p>
            <a:r>
              <a:rPr lang="en-US" b="1" u="sng" dirty="0">
                <a:hlinkClick r:id="rId2"/>
              </a:rPr>
              <a:t>http://teachersites.schoolworld.com/webpages/LHerron/libartsclassnotes.cfm</a:t>
            </a:r>
            <a:endParaRPr lang="en-US" dirty="0"/>
          </a:p>
          <a:p>
            <a:r>
              <a:rPr lang="en-US" b="1" dirty="0"/>
              <a:t>AICE Thinking Skills Resource</a:t>
            </a:r>
            <a:endParaRPr lang="en-US" dirty="0"/>
          </a:p>
          <a:p>
            <a:r>
              <a:rPr lang="en-US" b="1" u="sng" dirty="0">
                <a:hlinkClick r:id="rId3"/>
              </a:rPr>
              <a:t>http://dcpspublic.oncoursesystems.com/school/webpage/843386/749916</a:t>
            </a:r>
            <a:endParaRPr lang="en-US" dirty="0"/>
          </a:p>
          <a:p>
            <a:r>
              <a:rPr lang="en-US" b="1" dirty="0" err="1"/>
              <a:t>Quizlet</a:t>
            </a:r>
            <a:r>
              <a:rPr lang="en-US" b="1" dirty="0"/>
              <a:t> Thinking Skills Flashcards</a:t>
            </a:r>
            <a:endParaRPr lang="en-US" dirty="0"/>
          </a:p>
          <a:p>
            <a:r>
              <a:rPr lang="en-US" b="1" u="sng" dirty="0">
                <a:hlinkClick r:id="rId4"/>
              </a:rPr>
              <a:t>http://quizlet.com/17919844/aice-critical-thinking-skills-flash-cards/</a:t>
            </a:r>
            <a:endParaRPr lang="en-US" dirty="0"/>
          </a:p>
          <a:p>
            <a:r>
              <a:rPr lang="en-US" b="1" dirty="0"/>
              <a:t>Excellent Thinking Skills Resource</a:t>
            </a:r>
            <a:endParaRPr lang="en-US" dirty="0"/>
          </a:p>
          <a:p>
            <a:r>
              <a:rPr lang="en-US" b="1" u="sng" dirty="0">
                <a:hlinkClick r:id="rId5"/>
              </a:rPr>
              <a:t>http://ohsransom.webs.com/aicethinkingskills.htm</a:t>
            </a:r>
            <a:endParaRPr lang="en-US" dirty="0"/>
          </a:p>
          <a:p>
            <a:r>
              <a:rPr lang="en-US" b="1" dirty="0"/>
              <a:t>Thinking Skills Resource</a:t>
            </a:r>
            <a:br>
              <a:rPr lang="en-US" b="1" dirty="0"/>
            </a:br>
            <a:r>
              <a:rPr lang="en-US" b="1" u="sng" dirty="0">
                <a:hlinkClick r:id="rId3"/>
              </a:rPr>
              <a:t>Thinking Skills</a:t>
            </a:r>
            <a:endParaRPr lang="en-US" dirty="0"/>
          </a:p>
          <a:p>
            <a:r>
              <a:rPr lang="en-US" b="1" dirty="0"/>
              <a:t>Thinking Skills Class Notes</a:t>
            </a:r>
            <a:br>
              <a:rPr lang="en-US" b="1" dirty="0"/>
            </a:br>
            <a:r>
              <a:rPr lang="en-US" b="1" u="sng" dirty="0">
                <a:hlinkClick r:id="rId6"/>
              </a:rPr>
              <a:t>Thinking Skills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3526" y="523540"/>
            <a:ext cx="7565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Thinking Skills Resources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45" y="3546725"/>
            <a:ext cx="2395245" cy="2773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8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8561" y="507356"/>
            <a:ext cx="75293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Modern European History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Resource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7253" y="34714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5127" y="2405369"/>
            <a:ext cx="791203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EUROPEAN HISTORY:</a:t>
            </a:r>
            <a:endParaRPr lang="en-US" dirty="0"/>
          </a:p>
          <a:p>
            <a:r>
              <a:rPr lang="en-US" b="1" dirty="0"/>
              <a:t>European History Resource</a:t>
            </a:r>
            <a:endParaRPr lang="en-US" dirty="0"/>
          </a:p>
          <a:p>
            <a:r>
              <a:rPr lang="en-US" b="1" u="sng" dirty="0">
                <a:hlinkClick r:id="rId2"/>
              </a:rPr>
              <a:t>http://hugheshistory.com/Euro/APResources.htm</a:t>
            </a:r>
            <a:endParaRPr lang="en-US" dirty="0"/>
          </a:p>
          <a:p>
            <a:r>
              <a:rPr lang="en-US" b="1" dirty="0" err="1"/>
              <a:t>Quizlet</a:t>
            </a:r>
            <a:r>
              <a:rPr lang="en-US" b="1" dirty="0"/>
              <a:t> for European History</a:t>
            </a:r>
            <a:endParaRPr lang="en-US" dirty="0"/>
          </a:p>
          <a:p>
            <a:r>
              <a:rPr lang="en-US" b="1" u="sng" dirty="0">
                <a:hlinkClick r:id="rId3"/>
              </a:rPr>
              <a:t>http://quizlet.com/subject/aice-european-history/</a:t>
            </a:r>
            <a:endParaRPr lang="en-US" dirty="0"/>
          </a:p>
          <a:p>
            <a:r>
              <a:rPr lang="en-US" b="1" dirty="0"/>
              <a:t>European History </a:t>
            </a:r>
            <a:r>
              <a:rPr lang="en-US" b="1" dirty="0" err="1"/>
              <a:t>Webquest</a:t>
            </a:r>
            <a:endParaRPr lang="en-US" dirty="0"/>
          </a:p>
          <a:p>
            <a:r>
              <a:rPr lang="en-US" b="1" u="sng" dirty="0">
                <a:hlinkClick r:id="rId4"/>
              </a:rPr>
              <a:t>http://www.dhr.history.vt.edu/modules/eu/mod04_depression/assignments.html</a:t>
            </a:r>
            <a:endParaRPr lang="en-US" dirty="0"/>
          </a:p>
          <a:p>
            <a:r>
              <a:rPr lang="en-US" b="1" dirty="0"/>
              <a:t>European History Resource</a:t>
            </a:r>
            <a:endParaRPr lang="en-US" dirty="0"/>
          </a:p>
          <a:p>
            <a:r>
              <a:rPr lang="en-US" b="1" u="sng" dirty="0">
                <a:hlinkClick r:id="rId5"/>
              </a:rPr>
              <a:t>http://dcpspublic.oncoursesystems.com/school/webpage/593047/774645</a:t>
            </a:r>
            <a:endParaRPr lang="en-US" dirty="0"/>
          </a:p>
          <a:p>
            <a:r>
              <a:rPr lang="en-US" b="1" dirty="0"/>
              <a:t>American &amp; European History Resources</a:t>
            </a:r>
            <a:endParaRPr lang="en-US" dirty="0"/>
          </a:p>
          <a:p>
            <a:r>
              <a:rPr lang="en-US" b="1" u="sng" dirty="0">
                <a:hlinkClick r:id="rId6"/>
              </a:rPr>
              <a:t>Digital History Reader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Oxford University Press</a:t>
            </a:r>
            <a:br>
              <a:rPr lang="en-US" b="1" dirty="0"/>
            </a:br>
            <a:r>
              <a:rPr lang="en-US" b="1" u="sng" dirty="0">
                <a:hlinkClick r:id="rId7"/>
              </a:rPr>
              <a:t>History teacher support and resources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03" y="2035400"/>
            <a:ext cx="3677704" cy="1686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0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245" y="2006824"/>
            <a:ext cx="621439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AICE SPANISH LANGUAGE:</a:t>
            </a:r>
            <a:endParaRPr lang="en-US"/>
          </a:p>
          <a:p>
            <a:r>
              <a:rPr lang="en-US" b="1"/>
              <a:t>Spanish Language Resource</a:t>
            </a:r>
            <a:endParaRPr lang="en-US"/>
          </a:p>
          <a:p>
            <a:r>
              <a:rPr lang="en-US" b="1" u="sng">
                <a:hlinkClick r:id="rId2"/>
              </a:rPr>
              <a:t>http://teacherweb.com/FL/ReaganDoral/MariaCabra/apt3.aspx</a:t>
            </a:r>
            <a:endParaRPr lang="en-US"/>
          </a:p>
          <a:p>
            <a:r>
              <a:rPr lang="en-US" b="1"/>
              <a:t>AP Spanish Resources</a:t>
            </a:r>
            <a:endParaRPr lang="en-US"/>
          </a:p>
          <a:p>
            <a:r>
              <a:rPr lang="en-US" b="1" u="sng">
                <a:hlinkClick r:id="rId3"/>
              </a:rPr>
              <a:t>http://tsdwlstandards.wikispaces.com/AP+Spanish+resources</a:t>
            </a:r>
            <a:endParaRPr lang="en-US"/>
          </a:p>
          <a:p>
            <a:r>
              <a:rPr lang="en-US" b="1" u="sng">
                <a:hlinkClick r:id="rId4"/>
              </a:rPr>
              <a:t>Languages Online</a:t>
            </a:r>
            <a:endParaRPr lang="en-US"/>
          </a:p>
          <a:p>
            <a:r>
              <a:rPr lang="en-US" b="1"/>
              <a:t>Oxford University Press</a:t>
            </a:r>
            <a:br>
              <a:rPr lang="en-US" b="1"/>
            </a:br>
            <a:r>
              <a:rPr lang="en-US" b="1" u="sng">
                <a:hlinkClick r:id="rId5"/>
              </a:rPr>
              <a:t>Modern Languages teacher support and resources</a:t>
            </a:r>
            <a:endParaRPr lang="en-US"/>
          </a:p>
          <a:p>
            <a:r>
              <a:rPr lang="en-US" b="1" u="sng">
                <a:hlinkClick r:id="rId6"/>
              </a:rPr>
              <a:t>Chez Mimi</a:t>
            </a:r>
            <a:endParaRPr lang="en-US"/>
          </a:p>
          <a:p>
            <a:r>
              <a:rPr lang="en-US" b="1" u="sng">
                <a:hlinkClick r:id="rId7"/>
              </a:rPr>
              <a:t>StudySpanish.com</a:t>
            </a:r>
            <a:endParaRPr lang="en-US"/>
          </a:p>
          <a:p>
            <a:r>
              <a:rPr lang="en-US" b="1" u="sng">
                <a:hlinkClick r:id="rId8"/>
              </a:rPr>
              <a:t>Hennings Haus</a:t>
            </a:r>
            <a:endParaRPr lang="en-US"/>
          </a:p>
          <a:p>
            <a:r>
              <a:rPr lang="en-US" b="1" u="sng">
                <a:hlinkClick r:id="rId9"/>
              </a:rPr>
              <a:t>Language Resources</a:t>
            </a:r>
            <a:endParaRPr lang="en-US"/>
          </a:p>
          <a:p>
            <a:r>
              <a:rPr lang="en-US" b="1" u="sng">
                <a:hlinkClick r:id="rId10"/>
              </a:rPr>
              <a:t>Live BINDER  for pre-AICE/AICE Spanish</a:t>
            </a:r>
            <a:endParaRPr lang="en-US"/>
          </a:p>
          <a:p>
            <a:r>
              <a:rPr lang="en-US" b="1"/>
              <a:t>Passcode is ccps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4486" y="305055"/>
            <a:ext cx="8527912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Spanish Language Resources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64" y="3342011"/>
            <a:ext cx="2492219" cy="2945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12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326</TotalTime>
  <Words>589</Words>
  <Application>Microsoft Office PowerPoint</Application>
  <PresentationFormat>Widescreen</PresentationFormat>
  <Paragraphs>181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Tw Cen MT</vt:lpstr>
      <vt:lpstr>Circuit</vt:lpstr>
      <vt:lpstr>AICE Resources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AICE English Language Resources Workshop</dc:title>
  <dc:creator>Furman, Chad</dc:creator>
  <cp:lastModifiedBy>Furman, Chad</cp:lastModifiedBy>
  <cp:revision>23</cp:revision>
  <dcterms:created xsi:type="dcterms:W3CDTF">2015-03-09T14:06:33Z</dcterms:created>
  <dcterms:modified xsi:type="dcterms:W3CDTF">2015-03-27T10:46:36Z</dcterms:modified>
</cp:coreProperties>
</file>